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1" r:id="rId2"/>
    <p:sldId id="468" r:id="rId3"/>
    <p:sldId id="453" r:id="rId4"/>
    <p:sldId id="441" r:id="rId5"/>
    <p:sldId id="460" r:id="rId6"/>
    <p:sldId id="469" r:id="rId7"/>
    <p:sldId id="462" r:id="rId8"/>
    <p:sldId id="472" r:id="rId9"/>
    <p:sldId id="457" r:id="rId10"/>
    <p:sldId id="471" r:id="rId11"/>
    <p:sldId id="463" r:id="rId12"/>
    <p:sldId id="470" r:id="rId13"/>
    <p:sldId id="467" r:id="rId14"/>
    <p:sldId id="473" r:id="rId15"/>
    <p:sldId id="45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421"/>
            <p14:sldId id="468"/>
            <p14:sldId id="453"/>
            <p14:sldId id="441"/>
            <p14:sldId id="460"/>
            <p14:sldId id="469"/>
            <p14:sldId id="462"/>
            <p14:sldId id="472"/>
            <p14:sldId id="457"/>
            <p14:sldId id="471"/>
            <p14:sldId id="463"/>
            <p14:sldId id="470"/>
            <p14:sldId id="467"/>
            <p14:sldId id="473"/>
            <p14:sldId id="459"/>
          </p14:sldIdLst>
        </p14:section>
        <p14:section name="Icon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EC7962"/>
    <a:srgbClr val="FFFF66"/>
    <a:srgbClr val="EC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/>
    <p:restoredTop sz="94873"/>
  </p:normalViewPr>
  <p:slideViewPr>
    <p:cSldViewPr snapToGrid="0" snapToObjects="1" showGuides="1">
      <p:cViewPr varScale="1">
        <p:scale>
          <a:sx n="112" d="100"/>
          <a:sy n="112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B585-02D3-4D9E-A810-BDAEB02E4F94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1934-74E4-491D-9C80-83C853395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292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lk.cz/management-skol/metodika/vyrocni-zprava-o-cinnosti-skoly-za-skolni-rok-2023-2024-n484337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lk.cz/management-skol/metodika/seznam-urcenych-skol-ktere-poskytuji-bezplatnou-jazykovou-pripravu-k-zacleneni-do-stredniho-vzdelavani-pro-skolni-rok-2024-2025-n484382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hyperlink" Target="mailto:eva.kotkova@kraj-lbc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otkovae\Downloads\Informace_uchazeci%20o%20talentove%20obory_2024-2025%20(1)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zřizovaných Libereckým krajem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48665" y="3164542"/>
            <a:ext cx="9159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Odvolací řízení 2024</a:t>
            </a:r>
          </a:p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Přijímací řízení 2024/2025</a:t>
            </a:r>
          </a:p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Kotková</a:t>
            </a:r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2024/2025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navrhované změny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04079" y="1534416"/>
            <a:ext cx="9576959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připravují se změny/úpravy – schválení do konce roku 2024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novela právních předpisů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odborný panel „Přijímačky 2030+“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zrušení výpisu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elektronizace doporučení k uzpůsobení podmínek (od 1. 9. 2025)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omezení při el. podání přihlášek na 1 platnou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sjednocení podmínek 1. a 2. kola s ohledem na konání JPZ; do 2. kola se bude moci uchazeč přihlásit bez ohledu na to, zda JPZ konal v 1. kole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jednotnost podmínek konání/nekonání JPZ u uchazečů podle § 20 ŠZ – stanoví ředitel </a:t>
            </a:r>
            <a:br>
              <a:rPr lang="cs-CZ" dirty="0"/>
            </a:br>
            <a:r>
              <a:rPr lang="cs-CZ" dirty="0"/>
              <a:t>s nejvyšší prioritou v přihlášce, platnost ve všech dalších školách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více termínů ŠPZ v 2. kole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potvrzení úmyslu v určitém oboru znamená zpětvzetí potvrzení v jiném oboru (pro 3. </a:t>
            </a:r>
            <a:br>
              <a:rPr lang="cs-CZ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a další kola)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algn="just"/>
            <a:r>
              <a:rPr lang="cs-CZ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2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856739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2024/2025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navrhované změny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04079" y="1534416"/>
            <a:ext cx="95769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povinnost uvést v seznamu přijatých/nepřijatých poučení o odvolání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povinnost uvést do kritérií termín pro seznámení se s podklady rozhodnutí (§ 36 odst. 3 SŘ)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omezení lhůty pro zpětvzetí (části) přihlášky, nelze v průběhu celého řízení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zkrácení lhůty pro podání přihlášky na období od 1. do 15. 2.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nově Cermat připravuje </a:t>
            </a:r>
            <a:r>
              <a:rPr lang="cs-CZ" dirty="0">
                <a:solidFill>
                  <a:schemeClr val="accent2"/>
                </a:solidFill>
              </a:rPr>
              <a:t>testy z AJ </a:t>
            </a:r>
            <a:r>
              <a:rPr lang="cs-CZ" dirty="0"/>
              <a:t>(4 testy),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err="1"/>
              <a:t>info</a:t>
            </a:r>
            <a:r>
              <a:rPr lang="cs-CZ" dirty="0"/>
              <a:t> školy obdrží do </a:t>
            </a:r>
            <a:r>
              <a:rPr lang="cs-CZ" dirty="0">
                <a:solidFill>
                  <a:schemeClr val="accent2"/>
                </a:solidFill>
              </a:rPr>
              <a:t>konce září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lze využít už při přijímacím řízení na jaře 2025, </a:t>
            </a:r>
            <a:r>
              <a:rPr lang="cs-CZ" dirty="0">
                <a:solidFill>
                  <a:schemeClr val="accent2"/>
                </a:solidFill>
              </a:rPr>
              <a:t>dobrovolně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vyhlášení kritérií nejdříve 1. ledna, otevře se i DIPSY pro nová zadání PŘ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metodiky až po novele vyhlášky k PŘ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formáty přihlášek vkládaných do DIPSY – omezení (obrázek, </a:t>
            </a:r>
            <a:r>
              <a:rPr lang="cs-CZ" dirty="0" err="1"/>
              <a:t>pdf</a:t>
            </a:r>
            <a:r>
              <a:rPr lang="cs-CZ" dirty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Bakaláři- formuláře s QR kódem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testování v uzlových bodech, podoba testování, revize RVP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509645"/>
          </a:xfrm>
        </p:spPr>
        <p:txBody>
          <a:bodyPr/>
          <a:lstStyle/>
          <a:p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48665" y="3164542"/>
            <a:ext cx="915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</p:txBody>
      </p:sp>
    </p:spTree>
    <p:extLst>
      <p:ext uri="{BB962C8B-B14F-4D97-AF65-F5344CB8AC3E}">
        <p14:creationId xmlns:p14="http://schemas.microsoft.com/office/powerpoint/2010/main" val="117121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05344"/>
            <a:ext cx="8610600" cy="399613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59679" y="1350236"/>
            <a:ext cx="969173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Výroční zpráva </a:t>
            </a:r>
            <a:r>
              <a:rPr lang="pl-PL" dirty="0"/>
              <a:t>o činnosti školy za školní rok 2023/2024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3C3C3C"/>
                </a:solidFill>
                <a:latin typeface="Poppins" panose="00000500000000000000" pitchFamily="2" charset="-18"/>
                <a:hlinkClick r:id="rId3"/>
              </a:rPr>
              <a:t>https://edulk.cz/management-skol/metodika/vyrocni-zprava-o-cinnosti-skoly-za-skolni-rok-2023-2024-n484337.htm</a:t>
            </a:r>
            <a:endParaRPr lang="pl-PL" dirty="0">
              <a:solidFill>
                <a:srgbClr val="3C3C3C"/>
              </a:solidFill>
              <a:latin typeface="Poppins" panose="00000500000000000000" pitchFamily="2" charset="-18"/>
            </a:endParaRP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 pro odevzdání Výroční zprávy je 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říjen 2024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(poštou, nebo osobně) 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tabulky zašlete do stejného data na </a:t>
            </a:r>
            <a:r>
              <a:rPr 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vera.exnerova@kraj-lbc.cz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Určené střední školy k poskytování jazykové přípravy žáků - cizinců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3C3C3C"/>
                </a:solidFill>
                <a:latin typeface="Poppins" panose="00000500000000000000" pitchFamily="2" charset="-18"/>
                <a:hlinkClick r:id="rId4"/>
              </a:rPr>
              <a:t>https://edulk.cz/management-skol/metodika/seznam-urcenych-skol-ktere-poskytuji-bezplatnou-jazykovou-pripravu-k-zacleneni-do-stredniho-vzdelavani-pro-skolni-rok-2024-2025-n484382.htm</a:t>
            </a:r>
            <a:endParaRPr lang="pl-PL" dirty="0">
              <a:solidFill>
                <a:srgbClr val="3C3C3C"/>
              </a:solidFill>
              <a:latin typeface="Poppins" panose="00000500000000000000" pitchFamily="2" charset="-18"/>
            </a:endParaRP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novela vyhlášky č. 13/2005 Sb.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podmínky splnilo 11 škol (5 % žáků cizinců), školy byly obeslány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SŠ</a:t>
            </a:r>
          </a:p>
          <a:p>
            <a:pPr marL="1200150" lvl="3" indent="-285750" algn="just">
              <a:buFont typeface="Wingdings" panose="05000000000000000000" pitchFamily="2" charset="2"/>
              <a:buChar char="q"/>
            </a:pP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Střední škola řemesel a služeb, Jablonec nad Nisou, Smetanova 66, příspěvková organizace</a:t>
            </a:r>
          </a:p>
          <a:p>
            <a:pPr marL="1200150" lvl="3" indent="-285750" algn="just">
              <a:buFont typeface="Wingdings" panose="05000000000000000000" pitchFamily="2" charset="2"/>
              <a:buChar char="q"/>
            </a:pP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Obchodní akademie, Hotelová škola a Střední odborná škola, Turnov, Zborovská 519, příspěvková organizace</a:t>
            </a:r>
          </a:p>
          <a:p>
            <a:pPr marL="1200150" lvl="3" indent="-285750" algn="just">
              <a:buFont typeface="Wingdings" panose="05000000000000000000" pitchFamily="2" charset="2"/>
              <a:buChar char="q"/>
            </a:pP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Střední škola strojní, stavební a dopravní, Liberec, příspěvková organizace</a:t>
            </a:r>
          </a:p>
          <a:p>
            <a:pPr marL="1200150" lvl="3" indent="-285750" algn="just">
              <a:buFont typeface="Wingdings" panose="05000000000000000000" pitchFamily="2" charset="2"/>
              <a:buChar char="q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Obchodní akademie, Česká Lípa, náměstí Osvobození 422, příspěvková organizace</a:t>
            </a:r>
          </a:p>
          <a:p>
            <a:pPr marL="1200150" lvl="3" indent="-285750" algn="just">
              <a:buFont typeface="Wingdings" panose="05000000000000000000" pitchFamily="2" charset="2"/>
              <a:buChar char="q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dirty="0">
              <a:solidFill>
                <a:srgbClr val="3C3C3C"/>
              </a:solidFill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1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05344"/>
            <a:ext cx="8610600" cy="733002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59679" y="1350236"/>
            <a:ext cx="969173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Určená zařízení pro umístění předškolních dětí a žáků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pokud péči o ně v </a:t>
            </a: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krizových situacích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nemohou vykonávat rodiče nebo jiní zákonní zástupci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aktualizace k 6. 9. 2024, krizový štáb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Střední průmyslová škola, Česká Lípa, Havlíčkova 426,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Střední škola hospodářská a lesnická, Frýdlant, Bělíkova 1387,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Střední škola řemesel a služeb, Jablonec nad Nisou, Smetanova 66,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Gymnázium, Střední odborná škola a Střední zdravotnická škola, Jilemnice,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Střední škola strojní, stavební a dopravní, Liberec,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zdravotnická škola a Vyšší odborná škola zdravotnická, Liberec, Kostelní 9,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Střední odborná škola, Liberec, Jablonecká 999,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Vyšší odborná škola sklářská a Střední škola, Nový Bor, Wolkerova 316,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Gymnázium Ivana Olbrachta, Semily, Nad Špejcharem 574,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Integrovaná střední škola, Vysoké nad Jizerou, Dr. Farského 300,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Obchodní akademie, Hotelová škola a Střední odborná škola, Turnov, Zborovská 519,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Střední uměleckoprůmyslová škola sklářská, Železný Brod, Smetanovo zátiší 470, příspěvková organizace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dirty="0">
              <a:solidFill>
                <a:srgbClr val="3C3C3C"/>
              </a:solidFill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3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610600" cy="509645"/>
          </a:xfrm>
        </p:spPr>
        <p:txBody>
          <a:bodyPr/>
          <a:lstStyle/>
          <a:p>
            <a:r>
              <a:rPr lang="cs-CZ" sz="4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eva.kotkova@kraj-lbc.cz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485 226 231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74459" y="1786856"/>
            <a:ext cx="9576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i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algn="just"/>
            <a:endParaRPr lang="cs-CZ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cký objekt 3" descr="Telefonovat obrys">
            <a:extLst>
              <a:ext uri="{FF2B5EF4-FFF2-40B4-BE49-F238E27FC236}">
                <a16:creationId xmlns:a16="http://schemas.microsoft.com/office/drawing/2014/main" id="{6ACF1EE3-2CAF-A2BF-FECA-64FC4C5F4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9294" y="3593817"/>
            <a:ext cx="516244" cy="516244"/>
          </a:xfrm>
          <a:prstGeom prst="rect">
            <a:avLst/>
          </a:prstGeom>
        </p:spPr>
      </p:pic>
      <p:pic>
        <p:nvPicPr>
          <p:cNvPr id="9" name="Grafický objekt 8" descr="Notebook obrys">
            <a:extLst>
              <a:ext uri="{FF2B5EF4-FFF2-40B4-BE49-F238E27FC236}">
                <a16:creationId xmlns:a16="http://schemas.microsoft.com/office/drawing/2014/main" id="{5D8A8A5B-E156-138C-269D-3CDE1839F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6608" y="2779967"/>
            <a:ext cx="605180" cy="605180"/>
          </a:xfrm>
          <a:prstGeom prst="rect">
            <a:avLst/>
          </a:prstGeom>
        </p:spPr>
      </p:pic>
      <p:pic>
        <p:nvPicPr>
          <p:cNvPr id="2" name="Obrázek 3">
            <a:extLst>
              <a:ext uri="{FF2B5EF4-FFF2-40B4-BE49-F238E27FC236}">
                <a16:creationId xmlns:a16="http://schemas.microsoft.com/office/drawing/2014/main" id="{2679CA9B-0A24-E7AD-3C72-7D3949CA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2" t="21075" r="51900" b="62602"/>
          <a:stretch>
            <a:fillRect/>
          </a:stretch>
        </p:blipFill>
        <p:spPr bwMode="auto">
          <a:xfrm>
            <a:off x="8706718" y="3882625"/>
            <a:ext cx="2584864" cy="19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509645"/>
          </a:xfrm>
        </p:spPr>
        <p:txBody>
          <a:bodyPr/>
          <a:lstStyle/>
          <a:p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48665" y="931180"/>
            <a:ext cx="9040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Odvolací řízení 2024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</p:txBody>
      </p:sp>
    </p:spTree>
    <p:extLst>
      <p:ext uri="{BB962C8B-B14F-4D97-AF65-F5344CB8AC3E}">
        <p14:creationId xmlns:p14="http://schemas.microsoft.com/office/powerpoint/2010/main" val="325547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251958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spc="600" dirty="0" err="1">
                <a:latin typeface="+mj-lt"/>
                <a:ea typeface="+mj-ea"/>
                <a:cs typeface="+mj-cs"/>
              </a:rPr>
              <a:t>Počet</a:t>
            </a:r>
            <a:r>
              <a:rPr lang="en-US" sz="3400" spc="600" dirty="0">
                <a:latin typeface="+mj-lt"/>
                <a:ea typeface="+mj-ea"/>
                <a:cs typeface="+mj-cs"/>
              </a:rPr>
              <a:t> </a:t>
            </a:r>
            <a:r>
              <a:rPr lang="en-US" sz="3400" spc="600" dirty="0" err="1">
                <a:latin typeface="+mj-lt"/>
                <a:ea typeface="+mj-ea"/>
                <a:cs typeface="+mj-cs"/>
              </a:rPr>
              <a:t>předaných</a:t>
            </a:r>
            <a:r>
              <a:rPr lang="en-US" sz="3400" spc="600" dirty="0">
                <a:latin typeface="+mj-lt"/>
                <a:ea typeface="+mj-ea"/>
                <a:cs typeface="+mj-cs"/>
              </a:rPr>
              <a:t> </a:t>
            </a:r>
            <a:r>
              <a:rPr lang="en-US" sz="3400" spc="600" dirty="0" err="1">
                <a:latin typeface="+mj-lt"/>
                <a:ea typeface="+mj-ea"/>
                <a:cs typeface="+mj-cs"/>
              </a:rPr>
              <a:t>odvolání</a:t>
            </a:r>
            <a:r>
              <a:rPr lang="en-US" sz="3400" spc="600" dirty="0">
                <a:latin typeface="+mj-lt"/>
                <a:ea typeface="+mj-ea"/>
                <a:cs typeface="+mj-cs"/>
              </a:rPr>
              <a:t> KÚ LK</a:t>
            </a:r>
            <a:br>
              <a:rPr lang="en-US" sz="3400" spc="600" dirty="0">
                <a:latin typeface="+mj-lt"/>
                <a:ea typeface="+mj-ea"/>
                <a:cs typeface="+mj-cs"/>
              </a:rPr>
            </a:br>
            <a:r>
              <a:rPr lang="en-US" sz="3400" spc="600" dirty="0" err="1">
                <a:latin typeface="+mj-lt"/>
                <a:ea typeface="+mj-ea"/>
                <a:cs typeface="+mj-cs"/>
              </a:rPr>
              <a:t>přijímací</a:t>
            </a:r>
            <a:r>
              <a:rPr lang="en-US" sz="3400" spc="600" dirty="0">
                <a:latin typeface="+mj-lt"/>
                <a:ea typeface="+mj-ea"/>
                <a:cs typeface="+mj-cs"/>
              </a:rPr>
              <a:t> </a:t>
            </a:r>
            <a:r>
              <a:rPr lang="en-US" sz="3400" spc="600" dirty="0" err="1">
                <a:latin typeface="+mj-lt"/>
                <a:ea typeface="+mj-ea"/>
                <a:cs typeface="+mj-cs"/>
              </a:rPr>
              <a:t>řízení</a:t>
            </a:r>
            <a:endParaRPr lang="en-US" sz="3400" spc="6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eciosa Division – Name of the Presentation">
            <a:extLst>
              <a:ext uri="{FF2B5EF4-FFF2-40B4-BE49-F238E27FC236}">
                <a16:creationId xmlns:a16="http://schemas.microsoft.com/office/drawing/2014/main" id="{C208D954-03F1-4FDD-9228-364161E1D8E9}"/>
              </a:ext>
            </a:extLst>
          </p:cNvPr>
          <p:cNvSpPr txBox="1"/>
          <p:nvPr/>
        </p:nvSpPr>
        <p:spPr>
          <a:xfrm>
            <a:off x="5541263" y="897308"/>
            <a:ext cx="5158072" cy="1301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Rok 2024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29 odvolání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18 škol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478531D-368B-4374-BB62-54E0E8EB8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56216"/>
              </p:ext>
            </p:extLst>
          </p:nvPr>
        </p:nvGraphicFramePr>
        <p:xfrm>
          <a:off x="541777" y="3031235"/>
          <a:ext cx="11108446" cy="2341117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848974">
                  <a:extLst>
                    <a:ext uri="{9D8B030D-6E8A-4147-A177-3AD203B41FA5}">
                      <a16:colId xmlns:a16="http://schemas.microsoft.com/office/drawing/2014/main" val="581183568"/>
                    </a:ext>
                  </a:extLst>
                </a:gridCol>
                <a:gridCol w="1157434">
                  <a:extLst>
                    <a:ext uri="{9D8B030D-6E8A-4147-A177-3AD203B41FA5}">
                      <a16:colId xmlns:a16="http://schemas.microsoft.com/office/drawing/2014/main" val="2282385156"/>
                    </a:ext>
                  </a:extLst>
                </a:gridCol>
                <a:gridCol w="1157434">
                  <a:extLst>
                    <a:ext uri="{9D8B030D-6E8A-4147-A177-3AD203B41FA5}">
                      <a16:colId xmlns:a16="http://schemas.microsoft.com/office/drawing/2014/main" val="2704096892"/>
                    </a:ext>
                  </a:extLst>
                </a:gridCol>
                <a:gridCol w="1157434">
                  <a:extLst>
                    <a:ext uri="{9D8B030D-6E8A-4147-A177-3AD203B41FA5}">
                      <a16:colId xmlns:a16="http://schemas.microsoft.com/office/drawing/2014/main" val="3693505853"/>
                    </a:ext>
                  </a:extLst>
                </a:gridCol>
                <a:gridCol w="1157434">
                  <a:extLst>
                    <a:ext uri="{9D8B030D-6E8A-4147-A177-3AD203B41FA5}">
                      <a16:colId xmlns:a16="http://schemas.microsoft.com/office/drawing/2014/main" val="184237563"/>
                    </a:ext>
                  </a:extLst>
                </a:gridCol>
                <a:gridCol w="1157434">
                  <a:extLst>
                    <a:ext uri="{9D8B030D-6E8A-4147-A177-3AD203B41FA5}">
                      <a16:colId xmlns:a16="http://schemas.microsoft.com/office/drawing/2014/main" val="2272355785"/>
                    </a:ext>
                  </a:extLst>
                </a:gridCol>
                <a:gridCol w="1157434">
                  <a:extLst>
                    <a:ext uri="{9D8B030D-6E8A-4147-A177-3AD203B41FA5}">
                      <a16:colId xmlns:a16="http://schemas.microsoft.com/office/drawing/2014/main" val="2163808206"/>
                    </a:ext>
                  </a:extLst>
                </a:gridCol>
                <a:gridCol w="1157434">
                  <a:extLst>
                    <a:ext uri="{9D8B030D-6E8A-4147-A177-3AD203B41FA5}">
                      <a16:colId xmlns:a16="http://schemas.microsoft.com/office/drawing/2014/main" val="1401239502"/>
                    </a:ext>
                  </a:extLst>
                </a:gridCol>
                <a:gridCol w="1157434">
                  <a:extLst>
                    <a:ext uri="{9D8B030D-6E8A-4147-A177-3AD203B41FA5}">
                      <a16:colId xmlns:a16="http://schemas.microsoft.com/office/drawing/2014/main" val="2466518509"/>
                    </a:ext>
                  </a:extLst>
                </a:gridCol>
              </a:tblGrid>
              <a:tr h="543978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Rok</a:t>
                      </a:r>
                      <a:endParaRPr lang="cs-CZ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2016</a:t>
                      </a:r>
                      <a:endParaRPr lang="cs-CZ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2018</a:t>
                      </a:r>
                      <a:endParaRPr lang="cs-CZ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2019</a:t>
                      </a:r>
                      <a:endParaRPr lang="cs-CZ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2020</a:t>
                      </a:r>
                      <a:endParaRPr lang="cs-CZ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2021</a:t>
                      </a:r>
                      <a:endParaRPr lang="cs-CZ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2022</a:t>
                      </a:r>
                      <a:endParaRPr lang="cs-CZ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>
                          <a:solidFill>
                            <a:schemeClr val="lt1"/>
                          </a:solidFill>
                          <a:effectLst/>
                        </a:rPr>
                        <a:t>2023</a:t>
                      </a:r>
                      <a:endParaRPr lang="cs-CZ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139" marR="34139" marT="0" marB="0" anchor="ctr"/>
                </a:tc>
                <a:extLst>
                  <a:ext uri="{0D108BD9-81ED-4DB2-BD59-A6C34878D82A}">
                    <a16:rowId xmlns:a16="http://schemas.microsoft.com/office/drawing/2014/main" val="1965522223"/>
                  </a:ext>
                </a:extLst>
              </a:tr>
              <a:tr h="125316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Počet předaných odvolání</a:t>
                      </a: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effectLst/>
                        </a:rPr>
                        <a:t>235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effectLst/>
                        </a:rPr>
                        <a:t>238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effectLst/>
                        </a:rPr>
                        <a:t>264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effectLst/>
                        </a:rPr>
                        <a:t>316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>
                          <a:solidFill>
                            <a:schemeClr val="dk1"/>
                          </a:solidFill>
                          <a:effectLst/>
                        </a:rPr>
                        <a:t>25</a:t>
                      </a:r>
                      <a:endParaRPr lang="cs-CZ" sz="1800" b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effectLst/>
                        </a:rPr>
                        <a:t>365</a:t>
                      </a:r>
                      <a:endParaRPr lang="cs-CZ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>
                          <a:solidFill>
                            <a:schemeClr val="dk1"/>
                          </a:solidFill>
                          <a:effectLst/>
                        </a:rPr>
                        <a:t>709</a:t>
                      </a:r>
                      <a:endParaRPr lang="cs-CZ" sz="1800" b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</a:rPr>
                        <a:t>615</a:t>
                      </a:r>
                      <a:endParaRPr lang="cs-CZ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extLst>
                  <a:ext uri="{0D108BD9-81ED-4DB2-BD59-A6C34878D82A}">
                    <a16:rowId xmlns:a16="http://schemas.microsoft.com/office/drawing/2014/main" val="2413200549"/>
                  </a:ext>
                </a:extLst>
              </a:tr>
              <a:tr h="543978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Počet škol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effectLst/>
                        </a:rPr>
                        <a:t>16</a:t>
                      </a:r>
                      <a:endParaRPr lang="cs-CZ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effectLst/>
                        </a:rPr>
                        <a:t>14</a:t>
                      </a:r>
                      <a:endParaRPr lang="cs-CZ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>
                          <a:effectLst/>
                        </a:rPr>
                        <a:t>17</a:t>
                      </a:r>
                      <a:endParaRPr lang="cs-CZ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effectLst/>
                        </a:rPr>
                        <a:t>18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effectLst/>
                        </a:rPr>
                        <a:t>4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effectLst/>
                        </a:rPr>
                        <a:t>21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effectLst/>
                        </a:rPr>
                        <a:t>28</a:t>
                      </a:r>
                      <a:endParaRPr lang="cs-CZ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</a:rPr>
                        <a:t>28</a:t>
                      </a:r>
                      <a:endParaRPr lang="cs-CZ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39" marR="34139" marT="0" marB="0" anchor="ctr"/>
                </a:tc>
                <a:extLst>
                  <a:ext uri="{0D108BD9-81ED-4DB2-BD59-A6C34878D82A}">
                    <a16:rowId xmlns:a16="http://schemas.microsoft.com/office/drawing/2014/main" val="4075501930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5311EAD5-1186-E931-9E57-2CBFEE524E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Odvolací řízení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číslech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87969" y="1528531"/>
            <a:ext cx="9576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 celkem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29</a:t>
            </a:r>
            <a:r>
              <a:rPr lang="cs-CZ" dirty="0"/>
              <a:t> odvolání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z toho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přijetí do vyššího ročníku - </a:t>
            </a:r>
            <a:r>
              <a:rPr lang="cs-CZ" sz="2400" b="1" dirty="0">
                <a:solidFill>
                  <a:schemeClr val="accent2"/>
                </a:solidFill>
              </a:rPr>
              <a:t>5</a:t>
            </a:r>
            <a:r>
              <a:rPr lang="cs-CZ" dirty="0"/>
              <a:t> odvolání (kvarta, kvinta)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usnesení – zastavení řízení  - </a:t>
            </a:r>
            <a:r>
              <a:rPr lang="cs-CZ" sz="2400" b="1" dirty="0">
                <a:solidFill>
                  <a:schemeClr val="accent2"/>
                </a:solidFill>
              </a:rPr>
              <a:t>3</a:t>
            </a:r>
            <a:r>
              <a:rPr lang="cs-CZ" dirty="0"/>
              <a:t> odvolání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přezkum Cermat – </a:t>
            </a:r>
            <a:r>
              <a:rPr lang="cs-CZ" sz="2400" b="1" dirty="0">
                <a:solidFill>
                  <a:schemeClr val="accent2"/>
                </a:solidFill>
              </a:rPr>
              <a:t>4</a:t>
            </a:r>
            <a:r>
              <a:rPr lang="cs-CZ" dirty="0"/>
              <a:t> odvolání; </a:t>
            </a:r>
            <a:r>
              <a:rPr lang="cs-CZ" i="1" dirty="0"/>
              <a:t>(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cs-CZ" i="1" dirty="0"/>
              <a:t> záporný výrok – zamítnutí ve všech přezkoumávaných částech, 1 záporný výrok – zamítnutí ve 3 částech, </a:t>
            </a:r>
            <a:r>
              <a:rPr lang="cs-CZ" b="1" i="1" dirty="0">
                <a:solidFill>
                  <a:srgbClr val="00B050"/>
                </a:solidFill>
              </a:rPr>
              <a:t>1</a:t>
            </a:r>
            <a:r>
              <a:rPr lang="cs-CZ" i="1" dirty="0"/>
              <a:t> část (M) kladný  výrok– vyhovuje se, změna z 0 bodů na 1 bod)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VOŠ – </a:t>
            </a:r>
            <a:r>
              <a:rPr lang="cs-CZ" sz="2400" b="1" dirty="0">
                <a:solidFill>
                  <a:schemeClr val="accent2"/>
                </a:solidFill>
              </a:rPr>
              <a:t>2</a:t>
            </a:r>
            <a:r>
              <a:rPr lang="cs-CZ" dirty="0"/>
              <a:t> odvolání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přezkumné řízení § 98 SŘ – </a:t>
            </a:r>
            <a:r>
              <a:rPr lang="cs-CZ" sz="2400" b="1" dirty="0">
                <a:solidFill>
                  <a:schemeClr val="accent2"/>
                </a:solidFill>
              </a:rPr>
              <a:t>1</a:t>
            </a:r>
            <a:endParaRPr lang="cs-CZ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084607"/>
            <a:ext cx="345927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4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Odvolací řízení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důvody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87969" y="1528531"/>
            <a:ext cx="9576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zájem o školu/obor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 nesouhlas s vyhodnocením testů ze strany Cermatu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nezapočítání bodů za rozhovor v případě uchazečů podle Lex Ukrajina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nesouhlas se způsobem hodnocení uchazečů dle Lex Ukrajina a hodnocením uchazeče </a:t>
            </a:r>
            <a:br>
              <a:rPr lang="cs-CZ" dirty="0"/>
            </a:br>
            <a:r>
              <a:rPr lang="cs-CZ" dirty="0"/>
              <a:t>z ČR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r>
              <a:rPr lang="cs-CZ" dirty="0"/>
              <a:t>              </a:t>
            </a:r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56182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8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509645"/>
          </a:xfrm>
        </p:spPr>
        <p:txBody>
          <a:bodyPr/>
          <a:lstStyle/>
          <a:p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48665" y="3164542"/>
            <a:ext cx="915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Přijímací řízení 2024/2025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</p:txBody>
      </p:sp>
    </p:spTree>
    <p:extLst>
      <p:ext uri="{BB962C8B-B14F-4D97-AF65-F5344CB8AC3E}">
        <p14:creationId xmlns:p14="http://schemas.microsoft.com/office/powerpoint/2010/main" val="71311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2023/2024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70774" y="1102408"/>
            <a:ext cx="9510264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kolo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6 046 míst ve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SŠ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4 754 žáků 9. tříd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16 437 přihlášek do 1. kola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Libereckém kraji bylo v rámci 1. kola přijato 4 269 uchazečů (95,4 %) a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nepřijato 207 uchazečů (4,6 %)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kolo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807 volných míst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třední školy vyhlásily druhá kola na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650 míst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 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52 oborech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 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 středních školách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</a:rPr>
              <a:t>do 2. kola přihlášeno celkem 463 uchazečů, přijato bylo 364 uchazečů (78,6 %) a </a:t>
            </a:r>
            <a:r>
              <a:rPr lang="cs-CZ" b="1" dirty="0">
                <a:latin typeface="Times New Roman" panose="02020603050405020304" pitchFamily="18" charset="0"/>
              </a:rPr>
              <a:t>nepřijato 99 (21,4 %)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>
                <a:latin typeface="Times New Roman" panose="02020603050405020304" pitchFamily="18" charset="0"/>
              </a:rPr>
              <a:t>uchazečů z 9. ročníků se v Libereckém kraji do 2. kola přihlásilo 233, přijato bylo 215 (92,3 %) </a:t>
            </a:r>
            <a:br>
              <a:rPr lang="cs-CZ" dirty="0">
                <a:latin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</a:rPr>
              <a:t>a nepřijato 18 (7,7 %)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algn="just"/>
            <a:r>
              <a:rPr lang="cs-CZ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2024/2025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víme…</a:t>
            </a:r>
            <a:b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03694" y="1534416"/>
            <a:ext cx="9576959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TZ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nekonají se JPZ vyjma oboru Gymnázium se sportovní přípravou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veškeré termíny přijímacího řízení ve všech kolech jsou shodné pro obory s TZ a bez TZ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! neplatí přechodná ustanovení !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>
                <a:hlinkClick r:id="rId3"/>
              </a:rPr>
              <a:t>Informace_uchazeci o talentove obory_2024-2025 (1).pdf</a:t>
            </a: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err="1"/>
              <a:t>Edulk</a:t>
            </a:r>
            <a:r>
              <a:rPr lang="cs-CZ" dirty="0"/>
              <a:t> – úprava modulu Přijímací řízení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algn="just"/>
            <a:r>
              <a:rPr lang="cs-CZ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1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05344"/>
            <a:ext cx="8610600" cy="733002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řízení2024/2025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JPZ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74459" y="1786856"/>
            <a:ext cx="9576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i="0" dirty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i="0" dirty="0">
                <a:solidFill>
                  <a:schemeClr val="accent2"/>
                </a:solidFill>
                <a:effectLst/>
                <a:latin typeface="Poppins" panose="00000500000000000000" pitchFamily="2" charset="-18"/>
              </a:rPr>
              <a:t>Čtyřleté obory</a:t>
            </a:r>
            <a:r>
              <a:rPr lang="cs-CZ" b="0" i="0" dirty="0">
                <a:solidFill>
                  <a:schemeClr val="accent2"/>
                </a:solidFill>
                <a:effectLst/>
                <a:latin typeface="Poppins" panose="00000500000000000000" pitchFamily="2" charset="-18"/>
              </a:rPr>
              <a:t> 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vzdělání, včetně nástavbového studia: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- 11. dubna 2025 (pátek)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- 14. dubna 2025 (pondělí)</a:t>
            </a:r>
          </a:p>
          <a:p>
            <a:pPr marL="342900" indent="-342900" algn="just">
              <a:buAutoNum type="arabicPeriod"/>
            </a:pPr>
            <a:endParaRPr lang="cs-CZ" b="0" i="0" dirty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i="0" dirty="0">
                <a:solidFill>
                  <a:schemeClr val="accent2"/>
                </a:solidFill>
                <a:effectLst/>
                <a:latin typeface="Poppins" panose="00000500000000000000" pitchFamily="2" charset="-18"/>
              </a:rPr>
              <a:t>Víceletá gymnázia</a:t>
            </a:r>
            <a:r>
              <a:rPr lang="cs-CZ" b="0" i="0" dirty="0">
                <a:solidFill>
                  <a:schemeClr val="accent2"/>
                </a:solidFill>
                <a:effectLst/>
                <a:latin typeface="Poppins" panose="00000500000000000000" pitchFamily="2" charset="-18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- 15. dubna 2025 (úterý), 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- 16. dubna 2025 (středa)</a:t>
            </a:r>
          </a:p>
          <a:p>
            <a:pPr marL="342900" indent="-342900" algn="just">
              <a:buAutoNum type="arabicPeriod"/>
            </a:pPr>
            <a:endParaRPr lang="cs-CZ" b="0" i="0" dirty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i="0" dirty="0">
                <a:solidFill>
                  <a:schemeClr val="accent2"/>
                </a:solidFill>
                <a:effectLst/>
                <a:latin typeface="Poppins" panose="00000500000000000000" pitchFamily="2" charset="-18"/>
              </a:rPr>
              <a:t>Náhradní termín</a:t>
            </a:r>
            <a:r>
              <a:rPr lang="cs-CZ" b="0" i="0" dirty="0">
                <a:solidFill>
                  <a:schemeClr val="accent2"/>
                </a:solidFill>
                <a:effectLst/>
                <a:latin typeface="Poppins" panose="00000500000000000000" pitchFamily="2" charset="-18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- 29. dubna 2025 (úterý)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- 30. dubna 2025 (</a:t>
            </a:r>
            <a:r>
              <a:rPr lang="cs-CZ" dirty="0">
                <a:solidFill>
                  <a:srgbClr val="3C3C3C"/>
                </a:solidFill>
                <a:latin typeface="Poppins" panose="00000500000000000000" pitchFamily="2" charset="-18"/>
              </a:rPr>
              <a:t>středa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)  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Špindlerův Mlýn, 19. 9. 2024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9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9060</TotalTime>
  <Words>1319</Words>
  <Application>Microsoft Office PowerPoint</Application>
  <PresentationFormat>Širokoúhlá obrazovka</PresentationFormat>
  <Paragraphs>264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Calibri</vt:lpstr>
      <vt:lpstr>Poppins</vt:lpstr>
      <vt:lpstr>Source Sans Pro</vt:lpstr>
      <vt:lpstr>Times New Roman</vt:lpstr>
      <vt:lpstr>Titillium</vt:lpstr>
      <vt:lpstr>Titillium Bd</vt:lpstr>
      <vt:lpstr>Wingdings</vt:lpstr>
      <vt:lpstr>Office Theme</vt:lpstr>
      <vt:lpstr>Porada ředitelů škol a školských zařízení zřizovaných Libereckým krajem </vt:lpstr>
      <vt:lpstr> </vt:lpstr>
      <vt:lpstr>Počet předaných odvolání KÚ LK přijímací řízení</vt:lpstr>
      <vt:lpstr>Odvolací řízení v číslech</vt:lpstr>
      <vt:lpstr>Odvolací řízení důvody</vt:lpstr>
      <vt:lpstr> </vt:lpstr>
      <vt:lpstr>Přijímací řízení 2023/2024 </vt:lpstr>
      <vt:lpstr>Přijímací řízení 2024/2025 co víme… </vt:lpstr>
      <vt:lpstr>Přijímací řízení2024/2025 termíny JPZ</vt:lpstr>
      <vt:lpstr>Přijímací řízení 2024/2025 navrhované změny</vt:lpstr>
      <vt:lpstr>Přijímací řízení 2024/2025 navrhované změny  </vt:lpstr>
      <vt:lpstr> </vt:lpstr>
      <vt:lpstr>Různé</vt:lpstr>
      <vt:lpstr>Různé</vt:lpstr>
      <vt:lpstr>Děkuji za pozornost    eva.kotkova@kraj-lbc.cz  485 226 231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Kotková Eva</cp:lastModifiedBy>
  <cp:revision>506</cp:revision>
  <cp:lastPrinted>2022-09-21T11:21:50Z</cp:lastPrinted>
  <dcterms:created xsi:type="dcterms:W3CDTF">2016-09-29T04:17:56Z</dcterms:created>
  <dcterms:modified xsi:type="dcterms:W3CDTF">2024-09-18T11:21:09Z</dcterms:modified>
</cp:coreProperties>
</file>